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3" r:id="rId19"/>
    <p:sldId id="274" r:id="rId20"/>
    <p:sldId id="275" r:id="rId21"/>
    <p:sldId id="278" r:id="rId22"/>
    <p:sldId id="276" r:id="rId23"/>
    <p:sldId id="279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523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378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190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52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550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53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489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877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46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303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28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860C-BB37-488C-80C0-0B79870559F9}" type="datetimeFigureOut">
              <a:rPr lang="ar-IQ" smtClean="0"/>
              <a:t>12/09/1439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652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en-US" sz="2800" dirty="0"/>
              <a:t>Advanced pharmaceutical analysis</a:t>
            </a:r>
            <a:br>
              <a:rPr lang="en-US" sz="2800" dirty="0"/>
            </a:br>
            <a:r>
              <a:rPr lang="en-US" sz="2800" dirty="0"/>
              <a:t>mass spectrometry </a:t>
            </a:r>
            <a:br>
              <a:rPr lang="en-US" sz="2800" dirty="0"/>
            </a:br>
            <a:r>
              <a:rPr lang="en-US" sz="2800" dirty="0"/>
              <a:t>5 stage</a:t>
            </a:r>
            <a:br>
              <a:rPr lang="en-US" sz="2800" dirty="0"/>
            </a:br>
            <a:r>
              <a:rPr lang="en-US" sz="2800" dirty="0" smtClean="0"/>
              <a:t>lect.4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69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5985"/>
            <a:ext cx="7848872" cy="590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Ketones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 smtClean="0"/>
              <a:t>M⁺ strong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u="sng" dirty="0">
                <a:solidFill>
                  <a:srgbClr val="0070C0"/>
                </a:solidFill>
              </a:rPr>
              <a:t>α-cleavage</a:t>
            </a:r>
            <a:r>
              <a:rPr lang="en-US" sz="2800" dirty="0"/>
              <a:t> is the primary mode of fragmentation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u="sng" dirty="0">
                <a:solidFill>
                  <a:srgbClr val="0070C0"/>
                </a:solidFill>
              </a:rPr>
              <a:t>β-cleavage </a:t>
            </a:r>
            <a:r>
              <a:rPr lang="en-US" sz="2800" dirty="0">
                <a:solidFill>
                  <a:srgbClr val="FF0000"/>
                </a:solidFill>
              </a:rPr>
              <a:t>less common</a:t>
            </a:r>
            <a:r>
              <a:rPr lang="en-US" sz="2800" dirty="0"/>
              <a:t>, but sometimes observed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>
                <a:solidFill>
                  <a:srgbClr val="0070C0"/>
                </a:solidFill>
              </a:rPr>
              <a:t>McLafferty</a:t>
            </a:r>
            <a:r>
              <a:rPr lang="en-US" sz="2800" dirty="0">
                <a:solidFill>
                  <a:srgbClr val="0070C0"/>
                </a:solidFill>
              </a:rPr>
              <a:t> rearrangement </a:t>
            </a:r>
            <a:r>
              <a:rPr lang="en-US" sz="2800" dirty="0"/>
              <a:t>possible on both sides of carbonyl if chains sufficiently long</a:t>
            </a:r>
            <a:br>
              <a:rPr lang="en-US" sz="2800" dirty="0"/>
            </a:br>
            <a:r>
              <a:rPr lang="en-US" sz="2800" dirty="0" smtClean="0"/>
              <a:t>• Cyclic ketones show complex fragmentation.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0070C0"/>
                </a:solidFill>
              </a:rPr>
              <a:t>Aromatic ketones </a:t>
            </a:r>
            <a:r>
              <a:rPr lang="en-US" sz="2800" dirty="0"/>
              <a:t>primarily </a:t>
            </a:r>
            <a:r>
              <a:rPr lang="en-US" sz="2800" dirty="0">
                <a:solidFill>
                  <a:srgbClr val="FF0000"/>
                </a:solidFill>
              </a:rPr>
              <a:t>lose R•</a:t>
            </a:r>
            <a:r>
              <a:rPr lang="en-US" sz="2800" dirty="0"/>
              <a:t> upon α-cleavage, followed by loss of CO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458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0891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56895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3"/>
            <a:ext cx="8136904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9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Carboxylic Acids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 smtClean="0"/>
              <a:t>M⁺ </a:t>
            </a:r>
            <a:r>
              <a:rPr lang="en-US" sz="2800" dirty="0"/>
              <a:t>weak in aliphatic acids; stronger in aromatic acids</a:t>
            </a:r>
            <a:br>
              <a:rPr lang="en-US" sz="2800" dirty="0"/>
            </a:br>
            <a:r>
              <a:rPr lang="en-US" sz="2800" dirty="0"/>
              <a:t>• Most important α-cleavage involves loss of OH radical (M-17)</a:t>
            </a:r>
            <a:br>
              <a:rPr lang="en-US" sz="2800" dirty="0"/>
            </a:br>
            <a:r>
              <a:rPr lang="en-US" sz="2800" dirty="0"/>
              <a:t>• α-cleavage with loss of alkyl radical less common; somewhat diagnostic (m/z = 45)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McLafferty</a:t>
            </a:r>
            <a:r>
              <a:rPr lang="en-US" sz="2800" dirty="0"/>
              <a:t> rearrangement in appropriately substituted systems (m/z = 60 or higher)</a:t>
            </a:r>
            <a:br>
              <a:rPr lang="en-US" sz="2800" dirty="0"/>
            </a:br>
            <a:r>
              <a:rPr lang="en-US" sz="2800" dirty="0"/>
              <a:t>• Dehydration can occur in o-alkyl benzoic acids (M-18)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782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764704"/>
            <a:ext cx="7920880" cy="5084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Esters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>• </a:t>
            </a:r>
            <a:r>
              <a:rPr lang="en-US" sz="3200" dirty="0" smtClean="0"/>
              <a:t>M⁺ </a:t>
            </a:r>
            <a:r>
              <a:rPr lang="en-US" sz="3200" dirty="0"/>
              <a:t>weak in most cases; aromatic esters give a stronger parent ion</a:t>
            </a:r>
            <a:br>
              <a:rPr lang="en-US" sz="3200" dirty="0"/>
            </a:br>
            <a:r>
              <a:rPr lang="en-US" sz="3200" dirty="0"/>
              <a:t>• Loss of </a:t>
            </a:r>
            <a:r>
              <a:rPr lang="en-US" sz="3200" dirty="0" err="1"/>
              <a:t>alkoxy</a:t>
            </a:r>
            <a:r>
              <a:rPr lang="en-US" sz="3200" dirty="0"/>
              <a:t> radical more important of the α-cleavage reactions</a:t>
            </a:r>
            <a:br>
              <a:rPr lang="en-US" sz="3200" dirty="0"/>
            </a:br>
            <a:r>
              <a:rPr lang="en-US" sz="3200" dirty="0"/>
              <a:t>• Loss of an alkyl radical by α-cleavage occurs mostly in methyl esters (m/z = 59)</a:t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dirty="0" err="1"/>
              <a:t>McLafferty</a:t>
            </a:r>
            <a:r>
              <a:rPr lang="en-US" sz="3200" dirty="0"/>
              <a:t> rearrangements are possible on both alkyl and </a:t>
            </a:r>
            <a:r>
              <a:rPr lang="en-US" sz="3200" dirty="0" err="1"/>
              <a:t>alkoxy</a:t>
            </a:r>
            <a:r>
              <a:rPr lang="en-US" sz="3200" dirty="0"/>
              <a:t> sides</a:t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dirty="0" err="1"/>
              <a:t>Benzyloxy</a:t>
            </a:r>
            <a:r>
              <a:rPr lang="en-US" sz="3200" dirty="0"/>
              <a:t> esters and o-alkyl benzoates fragment to lose ketene and alcohol, respectively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5524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31382"/>
            <a:ext cx="835292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9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39472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Amines Aliphatic Amines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• M⁺ will be an odd number for monoamine; may be weak/absent</a:t>
            </a:r>
            <a:br>
              <a:rPr lang="en-US" sz="3200" dirty="0" smtClean="0"/>
            </a:br>
            <a:r>
              <a:rPr lang="en-US" sz="3200" dirty="0" smtClean="0"/>
              <a:t>• M-1 common</a:t>
            </a:r>
            <a:br>
              <a:rPr lang="en-US" sz="3200" dirty="0" smtClean="0"/>
            </a:br>
            <a:r>
              <a:rPr lang="en-US" sz="3200" dirty="0" smtClean="0"/>
              <a:t>• α-cleavage of an alkyl radical is predominate fragmentation mode largest group lost preferentially</a:t>
            </a:r>
            <a:br>
              <a:rPr lang="en-US" sz="3200" dirty="0" smtClean="0"/>
            </a:br>
            <a:r>
              <a:rPr lang="en-US" sz="3200" dirty="0" smtClean="0"/>
              <a:t>• </a:t>
            </a:r>
            <a:r>
              <a:rPr lang="en-US" sz="3200" dirty="0" err="1" smtClean="0">
                <a:solidFill>
                  <a:srgbClr val="0070C0"/>
                </a:solidFill>
              </a:rPr>
              <a:t>McLafferty</a:t>
            </a:r>
            <a:r>
              <a:rPr lang="en-US" sz="3200" dirty="0" smtClean="0">
                <a:solidFill>
                  <a:srgbClr val="0070C0"/>
                </a:solidFill>
              </a:rPr>
              <a:t> rearrangement / loss of NH</a:t>
            </a:r>
            <a:r>
              <a:rPr lang="en-US" sz="2000" dirty="0" smtClean="0">
                <a:solidFill>
                  <a:srgbClr val="0070C0"/>
                </a:solidFill>
              </a:rPr>
              <a:t>3</a:t>
            </a:r>
            <a:r>
              <a:rPr lang="en-US" sz="3200" dirty="0" smtClean="0">
                <a:solidFill>
                  <a:srgbClr val="0070C0"/>
                </a:solidFill>
              </a:rPr>
              <a:t> (M-17) are not common</a:t>
            </a:r>
            <a:endParaRPr lang="ar-IQ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9288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0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920879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0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3" y="274638"/>
            <a:ext cx="8973049" cy="6394722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ar-IQ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9" y="2060848"/>
            <a:ext cx="9054334" cy="517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3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63367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Amides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• α-cleavage affords a specific ion for primary amides (m/z = </a:t>
            </a:r>
            <a:r>
              <a:rPr lang="en-US" sz="3200" dirty="0" smtClean="0"/>
              <a:t>44)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dirty="0" err="1"/>
              <a:t>McLafferty</a:t>
            </a:r>
            <a:r>
              <a:rPr lang="en-US" sz="3200" dirty="0"/>
              <a:t> rearrangement observed when </a:t>
            </a:r>
            <a:r>
              <a:rPr lang="en-US" sz="3200" dirty="0" smtClean="0"/>
              <a:t>γ-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err="1" smtClean="0"/>
              <a:t>hydrogens</a:t>
            </a:r>
            <a:r>
              <a:rPr lang="en-US" sz="3200" dirty="0" smtClean="0"/>
              <a:t> </a:t>
            </a:r>
            <a:r>
              <a:rPr lang="en-US" sz="3200" dirty="0"/>
              <a:t>are present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8964488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8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Amines</a:t>
            </a:r>
            <a:br>
              <a:rPr lang="en-US" sz="3200" b="1" dirty="0" smtClean="0"/>
            </a:br>
            <a:r>
              <a:rPr lang="en-US" sz="3200" b="1" dirty="0" smtClean="0"/>
              <a:t>fragmentation patterns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l-GR" sz="3200" dirty="0" smtClean="0">
                <a:solidFill>
                  <a:srgbClr val="FF0000"/>
                </a:solidFill>
              </a:rPr>
              <a:t>α</a:t>
            </a:r>
            <a:r>
              <a:rPr lang="el-GR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</a:rPr>
              <a:t>cleavage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IQ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71" y="1988840"/>
            <a:ext cx="9004910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7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70485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4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5"/>
            <a:ext cx="7848872" cy="450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5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5833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Aromatic Amines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• M⁺ usually strong</a:t>
            </a:r>
            <a:br>
              <a:rPr lang="en-US" sz="2800" dirty="0" smtClean="0"/>
            </a:br>
            <a:r>
              <a:rPr lang="en-US" sz="2800" dirty="0" smtClean="0"/>
              <a:t>• M-1 common</a:t>
            </a:r>
            <a:br>
              <a:rPr lang="en-US" sz="2800" dirty="0" smtClean="0"/>
            </a:br>
            <a:r>
              <a:rPr lang="en-US" sz="2800" dirty="0" smtClean="0"/>
              <a:t>• loss of HCN is common in anilines.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8208912" cy="430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2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56895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8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74136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Aldehydes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 smtClean="0">
                <a:solidFill>
                  <a:srgbClr val="0070C0"/>
                </a:solidFill>
              </a:rPr>
              <a:t>M⁺ </a:t>
            </a:r>
            <a:r>
              <a:rPr lang="en-US" sz="2800" dirty="0" smtClean="0"/>
              <a:t>may </a:t>
            </a:r>
            <a:r>
              <a:rPr lang="en-US" sz="2800" dirty="0"/>
              <a:t>be weak in aliphatic aldehydes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0070C0"/>
                </a:solidFill>
              </a:rPr>
              <a:t>M-1</a:t>
            </a:r>
            <a:r>
              <a:rPr lang="en-US" sz="2800" dirty="0"/>
              <a:t> common (</a:t>
            </a:r>
            <a:r>
              <a:rPr lang="el-GR" sz="2800" dirty="0"/>
              <a:t>α-</a:t>
            </a:r>
            <a:r>
              <a:rPr lang="en-US" sz="2800" dirty="0"/>
              <a:t>cleavage)</a:t>
            </a:r>
            <a:br>
              <a:rPr lang="en-US" sz="2800" dirty="0"/>
            </a:br>
            <a:r>
              <a:rPr lang="el-GR" sz="2800" dirty="0"/>
              <a:t>• α-</a:t>
            </a:r>
            <a:r>
              <a:rPr lang="en-US" sz="2800" dirty="0"/>
              <a:t>cleavage is predominant fragmentation mode; often diagnostic (m/z = </a:t>
            </a:r>
            <a:r>
              <a:rPr lang="en-US" sz="2800" dirty="0" smtClean="0"/>
              <a:t>29)especially </a:t>
            </a:r>
            <a:r>
              <a:rPr lang="en-US" sz="2800" dirty="0"/>
              <a:t>in aromatic aldehydes (M-1; M-29)</a:t>
            </a:r>
            <a:br>
              <a:rPr lang="en-US" sz="2800" dirty="0"/>
            </a:br>
            <a:r>
              <a:rPr lang="en-US" sz="2800" dirty="0"/>
              <a:t>• β-cleavage results in M-41 fragment; greater if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α-substitution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u="sng" dirty="0" err="1">
                <a:solidFill>
                  <a:srgbClr val="0070C0"/>
                </a:solidFill>
              </a:rPr>
              <a:t>McLafferty</a:t>
            </a:r>
            <a:r>
              <a:rPr lang="en-US" sz="2800" u="sng" dirty="0">
                <a:solidFill>
                  <a:srgbClr val="0070C0"/>
                </a:solidFill>
              </a:rPr>
              <a:t> rearrangement </a:t>
            </a:r>
            <a:r>
              <a:rPr lang="en-US" sz="2800" dirty="0"/>
              <a:t>in appropriately substituted systems (m/z = 44 or </a:t>
            </a:r>
            <a:r>
              <a:rPr lang="en-US" sz="2800" dirty="0" smtClean="0"/>
              <a:t>higher)</a:t>
            </a:r>
            <a:br>
              <a:rPr lang="en-US" sz="2800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5049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2089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15</Words>
  <Application>Microsoft Office PowerPoint</Application>
  <PresentationFormat>عرض على الشاشة (3:4)‏</PresentationFormat>
  <Paragraphs>10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نسق Office</vt:lpstr>
      <vt:lpstr>Advanced pharmaceutical analysis mass spectrometry  5 stage lect.4</vt:lpstr>
      <vt:lpstr>Amines Aliphatic Amines • M⁺ will be an odd number for monoamine; may be weak/absent • M-1 common • α-cleavage of an alkyl radical is predominate fragmentation mode largest group lost preferentially • McLafferty rearrangement / loss of NH3 (M-17) are not common</vt:lpstr>
      <vt:lpstr>Amines fragmentation patterns * α-cleavage          </vt:lpstr>
      <vt:lpstr>عرض تقديمي في PowerPoint</vt:lpstr>
      <vt:lpstr>عرض تقديمي في PowerPoint</vt:lpstr>
      <vt:lpstr>Aromatic Amines • M⁺ usually strong • M-1 common • loss of HCN is common in anilines.            </vt:lpstr>
      <vt:lpstr>عرض تقديمي في PowerPoint</vt:lpstr>
      <vt:lpstr>Aldehydes • M⁺ may be weak in aliphatic aldehydes • M-1 common (α-cleavage) • α-cleavage is predominant fragmentation mode; often diagnostic (m/z = 29)especially in aromatic aldehydes (M-1; M-29) • β-cleavage results in M-41 fragment; greater if      α-substitution • McLafferty rearrangement in appropriately substituted systems (m/z = 44 or higher)     </vt:lpstr>
      <vt:lpstr>عرض تقديمي في PowerPoint</vt:lpstr>
      <vt:lpstr>عرض تقديمي في PowerPoint</vt:lpstr>
      <vt:lpstr>Ketones • M⁺ strong • α-cleavage is the primary mode of fragmentation • β-cleavage less common, but sometimes observed • McLafferty rearrangement possible on both sides of carbonyl if chains sufficiently long • Cyclic ketones show complex fragmentation. • Aromatic ketones primarily lose R• upon α-cleavage, followed by loss of CO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Carboxylic Acids • M⁺ weak in aliphatic acids; stronger in aromatic acids • Most important α-cleavage involves loss of OH radical (M-17) • α-cleavage with loss of alkyl radical less common; somewhat diagnostic (m/z = 45) • McLafferty rearrangement in appropriately substituted systems (m/z = 60 or higher) • Dehydration can occur in o-alkyl benzoic acids (M-18)</vt:lpstr>
      <vt:lpstr>عرض تقديمي في PowerPoint</vt:lpstr>
      <vt:lpstr>Esters • M⁺ weak in most cases; aromatic esters give a stronger parent ion • Loss of alkoxy radical more important of the α-cleavage reactions • Loss of an alkyl radical by α-cleavage occurs mostly in methyl esters (m/z = 59) • McLafferty rearrangements are possible on both alkyl and alkoxy sides • Benzyloxy esters and o-alkyl benzoates fragment to lose ketene and alcohol, respectively</vt:lpstr>
      <vt:lpstr>عرض تقديمي في PowerPoint</vt:lpstr>
      <vt:lpstr>عرض تقديمي في PowerPoint</vt:lpstr>
      <vt:lpstr>عرض تقديمي في PowerPoint</vt:lpstr>
      <vt:lpstr>           </vt:lpstr>
      <vt:lpstr>Amides • α-cleavage affords a specific ion for primary amides (m/z = 44) • McLafferty rearrangement observed when γ- hydrogens are present.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25</cp:revision>
  <dcterms:created xsi:type="dcterms:W3CDTF">2018-05-07T15:00:16Z</dcterms:created>
  <dcterms:modified xsi:type="dcterms:W3CDTF">2018-05-25T22:11:36Z</dcterms:modified>
</cp:coreProperties>
</file>